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16"/>
  </p:notesMasterIdLst>
  <p:sldIdLst>
    <p:sldId id="268" r:id="rId2"/>
    <p:sldId id="302" r:id="rId3"/>
    <p:sldId id="303" r:id="rId4"/>
    <p:sldId id="304" r:id="rId5"/>
    <p:sldId id="305" r:id="rId6"/>
    <p:sldId id="275" r:id="rId7"/>
    <p:sldId id="286" r:id="rId8"/>
    <p:sldId id="282" r:id="rId9"/>
    <p:sldId id="284" r:id="rId10"/>
    <p:sldId id="290" r:id="rId11"/>
    <p:sldId id="291" r:id="rId12"/>
    <p:sldId id="296" r:id="rId13"/>
    <p:sldId id="283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84" autoAdjust="0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A766-7902-4BFA-A752-1BECBEE36633}" type="datetimeFigureOut">
              <a:rPr lang="it-IT" smtClean="0"/>
              <a:t>09/10/23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9504C-D987-400C-81C3-6E76003EB3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26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9504C-D987-400C-81C3-6E76003EB35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05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F25-9313-4533-A560-515EAE302537}" type="datetime1">
              <a:rPr lang="it-IT" smtClean="0"/>
              <a:t>09/10/23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71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4D67-F803-4F88-8099-AD5CFC99DC38}" type="datetime1">
              <a:rPr lang="it-IT" smtClean="0"/>
              <a:t>09/10/23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74755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4D67-F803-4F88-8099-AD5CFC99DC38}" type="datetime1">
              <a:rPr lang="it-IT" smtClean="0"/>
              <a:t>09/10/23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5323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4D67-F803-4F88-8099-AD5CFC99DC38}" type="datetime1">
              <a:rPr lang="it-IT" smtClean="0"/>
              <a:t>09/10/23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9128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4D67-F803-4F88-8099-AD5CFC99DC38}" type="datetime1">
              <a:rPr lang="it-IT" smtClean="0"/>
              <a:t>09/10/23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14448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4D67-F803-4F88-8099-AD5CFC99DC38}" type="datetime1">
              <a:rPr lang="it-IT" smtClean="0"/>
              <a:t>09/10/23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2996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DF56-6858-4DAE-B7DD-5E2568F231D3}" type="datetime1">
              <a:rPr lang="it-IT" smtClean="0"/>
              <a:t>09/10/23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413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BD85-2AC6-4ED2-8E73-EFEE2C8A6E6C}" type="datetime1">
              <a:rPr lang="it-IT" smtClean="0"/>
              <a:t>09/10/23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58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F47E-C73A-46D9-8C2F-C7FB62960B6E}" type="datetime1">
              <a:rPr lang="it-IT" smtClean="0"/>
              <a:t>09/10/23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45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2A31-83E6-4FF2-BF0E-B681F9D8D180}" type="datetime1">
              <a:rPr lang="it-IT" smtClean="0"/>
              <a:t>09/10/23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52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F8D2-0029-4352-A7CB-52E823455715}" type="datetime1">
              <a:rPr lang="it-IT" smtClean="0"/>
              <a:t>09/10/23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2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DED4-4D97-4F58-ACB5-ABA40B30B080}" type="datetime1">
              <a:rPr lang="it-IT" smtClean="0"/>
              <a:t>09/10/23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94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C5A9-168F-4923-A3E4-0FC0A04C35AA}" type="datetime1">
              <a:rPr lang="it-IT" smtClean="0"/>
              <a:t>09/10/23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47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4A01-11D6-4879-98BA-D9320B15DD8B}" type="datetime1">
              <a:rPr lang="it-IT" smtClean="0"/>
              <a:t>09/10/23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67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6954-B7C9-429C-A74C-2A3AFC327223}" type="datetime1">
              <a:rPr lang="it-IT" smtClean="0"/>
              <a:t>09/10/23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AC3-8474-4032-B32C-F247445E6152}" type="datetime1">
              <a:rPr lang="it-IT" smtClean="0"/>
              <a:t>09/10/23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43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4D67-F803-4F88-8099-AD5CFC99DC38}" type="datetime1">
              <a:rPr lang="it-IT" smtClean="0"/>
              <a:t>09/10/23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Scuola Primaria Paritaria "Madre della Divina Grazia" a.s. 2018/2019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D00A91-E5D8-4A12-9FAE-78B4199F5F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71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10" y="548681"/>
            <a:ext cx="6965245" cy="1152128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SCUOLA PRIMARIA PARITARIA</a:t>
            </a:r>
            <a:br>
              <a:rPr lang="it-IT" sz="3200" b="1" dirty="0">
                <a:solidFill>
                  <a:srgbClr val="C00000"/>
                </a:solidFill>
              </a:rPr>
            </a:br>
            <a:r>
              <a:rPr lang="it-IT" sz="3200" b="1" dirty="0">
                <a:solidFill>
                  <a:srgbClr val="0070C0"/>
                </a:solidFill>
              </a:rPr>
              <a:t>«Madre della Divina Grazia»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99" y="2160592"/>
            <a:ext cx="7399254" cy="388077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it-IT" sz="2000" i="1" dirty="0">
                <a:latin typeface="Calisto MT" panose="02040603050505030304" pitchFamily="18" charset="0"/>
              </a:rPr>
              <a:t>… dipendendo ordinariamente dell’educazione la condotta di tutta la vita.              </a:t>
            </a:r>
            <a:r>
              <a:rPr lang="it-IT" sz="2000" dirty="0">
                <a:latin typeface="Calisto MT" panose="02040603050505030304" pitchFamily="18" charset="0"/>
              </a:rPr>
              <a:t>                                					                                             </a:t>
            </a:r>
            <a:r>
              <a:rPr lang="it-IT" sz="1400" dirty="0">
                <a:latin typeface="Calisto MT" panose="02040603050505030304" pitchFamily="18" charset="0"/>
              </a:rPr>
              <a:t>(Maddalena di Canossa)</a:t>
            </a:r>
          </a:p>
          <a:p>
            <a:pPr marL="0" indent="0">
              <a:buNone/>
            </a:pPr>
            <a:endParaRPr lang="it-IT" sz="1600" dirty="0">
              <a:latin typeface="Calisto MT" panose="02040603050505030304" pitchFamily="18" charset="0"/>
            </a:endParaRPr>
          </a:p>
        </p:txBody>
      </p:sp>
      <p:pic>
        <p:nvPicPr>
          <p:cNvPr id="6" name="Immagine 5" descr="E:\LOGO canossiane opz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17" y="2"/>
            <a:ext cx="1619885" cy="161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OPEN DAY - scuolamaterdom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97331"/>
            <a:ext cx="4314103" cy="31680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stituto Comprensivo Sedico-Sospiro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9" y="3442261"/>
            <a:ext cx="4248000" cy="307814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457200"/>
            <a:ext cx="7515944" cy="883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</a:rPr>
              <a:t>LATTE E FRUTTA NELLA SCUOLA</a:t>
            </a:r>
          </a:p>
        </p:txBody>
      </p:sp>
      <p:pic>
        <p:nvPicPr>
          <p:cNvPr id="4098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00" y="1692428"/>
            <a:ext cx="5616000" cy="19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93830"/>
            <a:ext cx="4248000" cy="23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3" y="1772816"/>
            <a:ext cx="3176139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 descr="E:\LOGO canossiane opz 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2" y="188640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6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:\LOGO canossiane opz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0"/>
            <a:ext cx="1476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475656" y="5478172"/>
            <a:ext cx="5892132" cy="11334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49828"/>
              </a:avLst>
            </a:prstTxWarp>
          </a:bodyPr>
          <a:lstStyle/>
          <a:p>
            <a:pPr algn="ctr" rtl="0">
              <a:buNone/>
            </a:pPr>
            <a:r>
              <a:rPr lang="it-IT" sz="1200" kern="10" spc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Kristen ITC" panose="03050502040202030202" pitchFamily="66" charset="0"/>
              </a:rPr>
              <a:t>Pranziamo insieme </a:t>
            </a:r>
          </a:p>
          <a:p>
            <a:pPr algn="ctr" rtl="0">
              <a:buNone/>
            </a:pPr>
            <a:r>
              <a:rPr lang="it-IT" sz="1200" kern="10" spc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Kristen ITC" panose="03050502040202030202" pitchFamily="66" charset="0"/>
              </a:rPr>
              <a:t>dal 13 settembre</a:t>
            </a:r>
          </a:p>
        </p:txBody>
      </p:sp>
      <p:sp>
        <p:nvSpPr>
          <p:cNvPr id="9" name="Titolo 5"/>
          <p:cNvSpPr>
            <a:spLocks noGrp="1"/>
          </p:cNvSpPr>
          <p:nvPr>
            <p:ph type="title"/>
          </p:nvPr>
        </p:nvSpPr>
        <p:spPr>
          <a:xfrm>
            <a:off x="609600" y="296816"/>
            <a:ext cx="6347713" cy="947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Servizi</a:t>
            </a:r>
          </a:p>
        </p:txBody>
      </p:sp>
      <p:pic>
        <p:nvPicPr>
          <p:cNvPr id="1026" name="Picture 2" descr="Refezione scolastica|Comune di Spino d'Ad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577">
            <a:off x="254690" y="1735845"/>
            <a:ext cx="38100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Pre-Post Scuol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79">
            <a:off x="4341515" y="2024180"/>
            <a:ext cx="4753460" cy="26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7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E:\LOGO canossiane opz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2" y="188640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1720" y="256377"/>
            <a:ext cx="5960985" cy="12197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</a:rPr>
              <a:t>PROGETTI E ATTIVITÀ POMERIDIANE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2051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3" y="1973415"/>
            <a:ext cx="3384337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" descr="Pomeriggio al doposcuola | S.O.S Scu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404387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OM GIANO DELL'UMBRIA BASTARDO » PON Apprendimento e Socialit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79221"/>
            <a:ext cx="6984776" cy="245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8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691682" y="219507"/>
            <a:ext cx="6681065" cy="1054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REGISTRO ELETTRONICO 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E SITO INTERNET</a:t>
            </a:r>
            <a:r>
              <a:rPr lang="it-IT" sz="1200" b="1" dirty="0">
                <a:solidFill>
                  <a:srgbClr val="FF0000"/>
                </a:solidFill>
              </a:rPr>
              <a:t>(www.canossianepotenza.it)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19" y="1709410"/>
            <a:ext cx="3852000" cy="25165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E:\LOGO canossiane opz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" y="116632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CIA Manzoni » Presentazione nuovo sito internet CI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18" y="2041331"/>
            <a:ext cx="3204000" cy="1836000"/>
          </a:xfrm>
          <a:prstGeom prst="rect">
            <a:avLst/>
          </a:prstGeom>
          <a:ln w="2286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Una guida ai simboli di Facebook e cosa significano tutt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61651"/>
            <a:ext cx="4031998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stagram in down? Non funzionano stories e fotocamera: cosa succe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01239"/>
            <a:ext cx="3087688" cy="17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3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SCUOLA PRIMARIA PARITARIA</a:t>
            </a:r>
            <a:br>
              <a:rPr lang="it-IT" sz="3200" b="1" dirty="0">
                <a:solidFill>
                  <a:srgbClr val="C00000"/>
                </a:solidFill>
              </a:rPr>
            </a:br>
            <a:r>
              <a:rPr lang="it-IT" sz="3200" b="1" dirty="0">
                <a:solidFill>
                  <a:srgbClr val="0070C0"/>
                </a:solidFill>
              </a:rPr>
              <a:t>«Madre della Divina Grazia»</a:t>
            </a:r>
            <a:endParaRPr lang="it-IT" sz="3200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dirty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it-IT" sz="7200" dirty="0">
                <a:solidFill>
                  <a:srgbClr val="C00000"/>
                </a:solidFill>
                <a:latin typeface="+mj-lt"/>
              </a:rPr>
              <a:t>Grazie </a:t>
            </a:r>
          </a:p>
          <a:p>
            <a:pPr marL="0" indent="0" algn="ctr">
              <a:buNone/>
            </a:pPr>
            <a:r>
              <a:rPr lang="it-IT" sz="7200" dirty="0">
                <a:solidFill>
                  <a:srgbClr val="C00000"/>
                </a:solidFill>
                <a:latin typeface="+mj-lt"/>
              </a:rPr>
              <a:t>a tutti!!!</a:t>
            </a:r>
          </a:p>
        </p:txBody>
      </p:sp>
      <p:pic>
        <p:nvPicPr>
          <p:cNvPr id="5" name="Immagine 4" descr="E:\LOGO canossiane opz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0"/>
            <a:ext cx="1476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3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" grpId="1" build="p" animBg="1"/>
      <p:bldP spid="2" grpId="2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55576" y="309284"/>
            <a:ext cx="6347713" cy="1320800"/>
          </a:xfrm>
        </p:spPr>
        <p:txBody>
          <a:bodyPr/>
          <a:lstStyle/>
          <a:p>
            <a:r>
              <a:rPr lang="it-IT" sz="4000" b="1" dirty="0">
                <a:solidFill>
                  <a:srgbClr val="C00000"/>
                </a:solidFill>
              </a:rPr>
              <a:t>OFFERTA FORMATIVA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65418" y="3140968"/>
            <a:ext cx="7745505" cy="410445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it-IT" dirty="0"/>
              <a:t>La Scuola Canossiana ha come scopo prioritario l’educazione, perché dalla formazione della persona dipende la sua riuscita, il suo equilibrio, il contributo che essa può dare alla famiglia e alla società.</a:t>
            </a:r>
          </a:p>
          <a:p>
            <a:pPr marL="0" indent="0" algn="just">
              <a:buNone/>
            </a:pPr>
            <a:endParaRPr lang="it-IT" dirty="0"/>
          </a:p>
          <a:p>
            <a:pPr algn="just">
              <a:lnSpc>
                <a:spcPct val="170000"/>
              </a:lnSpc>
            </a:pPr>
            <a:r>
              <a:rPr lang="it-IT" dirty="0"/>
              <a:t>Attraverso l’educazione, la progettualità e la cultura, vuole aiutare gli alunni a trovare risposte alle grandi domande di senso della vita, lungo percorsi diversi, poiché differenti sono le sensibilità e le esigenze degli alunni stessi e le tappe di crescita culturali e personali.</a:t>
            </a:r>
          </a:p>
          <a:p>
            <a:pPr marL="0" indent="0" algn="just">
              <a:buNone/>
            </a:pPr>
            <a:endParaRPr lang="it-IT" dirty="0"/>
          </a:p>
          <a:p>
            <a:pPr algn="just">
              <a:lnSpc>
                <a:spcPct val="170000"/>
              </a:lnSpc>
            </a:pPr>
            <a:r>
              <a:rPr lang="it-IT" dirty="0"/>
              <a:t>L’esperienza canossiana nell’oggi, in fedeltà all’intuizione di Maddalena di Canossa, dà particolare importanza ad uno stile educativo i cui caratteri possono essere così sintetizzati: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it-IT" i="1" dirty="0"/>
              <a:t>	</a:t>
            </a:r>
            <a:endParaRPr lang="it-IT" dirty="0"/>
          </a:p>
        </p:txBody>
      </p:sp>
      <p:pic>
        <p:nvPicPr>
          <p:cNvPr id="5" name="Immagine 4" descr="E:\LOGO canossiane opz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0"/>
            <a:ext cx="1476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270000"/>
            <a:ext cx="4284072" cy="18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347713" cy="1008112"/>
          </a:xfrm>
        </p:spPr>
        <p:txBody>
          <a:bodyPr/>
          <a:lstStyle/>
          <a:p>
            <a:r>
              <a:rPr lang="it-IT" sz="4000" b="1" dirty="0">
                <a:solidFill>
                  <a:srgbClr val="C00000"/>
                </a:solidFill>
              </a:rPr>
              <a:t>OFFERTA FORMATIVA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3120" y="1556794"/>
            <a:ext cx="7909319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1400" i="1" dirty="0"/>
              <a:t>- </a:t>
            </a:r>
            <a:r>
              <a:rPr lang="it-IT" sz="1400" dirty="0"/>
              <a:t>l’accostamento personale, improntato a cordialità e semplicità, come strumento per l’educazione personalizzata;</a:t>
            </a:r>
          </a:p>
          <a:p>
            <a:pPr algn="just">
              <a:lnSpc>
                <a:spcPct val="150000"/>
              </a:lnSpc>
            </a:pPr>
            <a:r>
              <a:rPr lang="it-IT" sz="1400" i="1" dirty="0"/>
              <a:t>- </a:t>
            </a:r>
            <a:r>
              <a:rPr lang="it-IT" sz="1400" dirty="0"/>
              <a:t>la predilezione per i più poveri, non solo per coloro che sono materialmente nel bisogno, ma anche per chi è meno dotato, ha meno motivazioni ad apprendere, è deprivato di valori o di riferimenti educativi ed affettivi;</a:t>
            </a:r>
          </a:p>
          <a:p>
            <a:pPr algn="just">
              <a:lnSpc>
                <a:spcPct val="150000"/>
              </a:lnSpc>
            </a:pPr>
            <a:r>
              <a:rPr lang="it-IT" sz="1400" i="1" dirty="0"/>
              <a:t>- </a:t>
            </a:r>
            <a:r>
              <a:rPr lang="it-IT" sz="1400" dirty="0"/>
              <a:t>la scelta del dialogo come via privilegiata per la formazione della persona;</a:t>
            </a:r>
          </a:p>
          <a:p>
            <a:pPr algn="just">
              <a:lnSpc>
                <a:spcPct val="150000"/>
              </a:lnSpc>
            </a:pPr>
            <a:r>
              <a:rPr lang="it-IT" sz="1400" i="1" dirty="0"/>
              <a:t>- </a:t>
            </a:r>
            <a:r>
              <a:rPr lang="it-IT" sz="1400" dirty="0"/>
              <a:t>l’amore e l’accoglienza nei confronti dell’educando, come condizione per la sua crescita.</a:t>
            </a:r>
          </a:p>
          <a:p>
            <a:pPr algn="just">
              <a:lnSpc>
                <a:spcPct val="150000"/>
              </a:lnSpc>
            </a:pPr>
            <a:endParaRPr lang="it-IT" sz="1300" dirty="0"/>
          </a:p>
        </p:txBody>
      </p:sp>
      <p:pic>
        <p:nvPicPr>
          <p:cNvPr id="6" name="Immagine 5" descr="E:\LOGO canossiane opz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0"/>
            <a:ext cx="1476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81" y="4739736"/>
            <a:ext cx="7884000" cy="18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99592" y="273280"/>
            <a:ext cx="6347713" cy="995480"/>
          </a:xfrm>
        </p:spPr>
        <p:txBody>
          <a:bodyPr/>
          <a:lstStyle/>
          <a:p>
            <a:r>
              <a:rPr lang="it-IT" sz="4000" b="1" dirty="0">
                <a:solidFill>
                  <a:srgbClr val="C00000"/>
                </a:solidFill>
              </a:rPr>
              <a:t>OFFERTA FORMATIVA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09600" y="1556792"/>
            <a:ext cx="6347714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it-IT" dirty="0"/>
              <a:t>Tre sono i registri delle scuole attivate da Santa Maddalena di Canossa:</a:t>
            </a:r>
          </a:p>
          <a:p>
            <a:r>
              <a:rPr lang="it-IT" dirty="0"/>
              <a:t>· </a:t>
            </a:r>
            <a:r>
              <a:rPr lang="it-IT" b="1" dirty="0"/>
              <a:t>Istruzione</a:t>
            </a:r>
          </a:p>
          <a:p>
            <a:r>
              <a:rPr lang="it-IT" dirty="0"/>
              <a:t>· </a:t>
            </a:r>
            <a:r>
              <a:rPr lang="it-IT" b="1" dirty="0"/>
              <a:t>Educazione</a:t>
            </a:r>
          </a:p>
          <a:p>
            <a:r>
              <a:rPr lang="it-IT" dirty="0"/>
              <a:t>· </a:t>
            </a:r>
            <a:r>
              <a:rPr lang="it-IT" b="1" dirty="0"/>
              <a:t>Abilitazione</a:t>
            </a:r>
          </a:p>
          <a:p>
            <a:pPr marL="0" indent="0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 dirty="0">
                <a:solidFill>
                  <a:srgbClr val="C00000"/>
                </a:solidFill>
              </a:rPr>
              <a:t>FINALITA’ EDUCATIVE</a:t>
            </a:r>
          </a:p>
          <a:p>
            <a:r>
              <a:rPr lang="it-IT" b="1" dirty="0">
                <a:solidFill>
                  <a:schemeClr val="tx1"/>
                </a:solidFill>
              </a:rPr>
              <a:t>Centralità della persona</a:t>
            </a:r>
          </a:p>
          <a:p>
            <a:r>
              <a:rPr lang="it-IT" b="1" dirty="0">
                <a:solidFill>
                  <a:schemeClr val="tx1"/>
                </a:solidFill>
              </a:rPr>
              <a:t>Continuità</a:t>
            </a:r>
          </a:p>
          <a:p>
            <a:r>
              <a:rPr lang="it-IT" b="1" dirty="0">
                <a:solidFill>
                  <a:schemeClr val="tx1"/>
                </a:solidFill>
              </a:rPr>
              <a:t>Operatività </a:t>
            </a:r>
          </a:p>
          <a:p>
            <a:r>
              <a:rPr lang="it-IT" b="1" dirty="0">
                <a:solidFill>
                  <a:schemeClr val="tx1"/>
                </a:solidFill>
              </a:rPr>
              <a:t>Per una nuova cittadinanza</a:t>
            </a:r>
          </a:p>
          <a:p>
            <a:r>
              <a:rPr lang="it-IT" b="1" dirty="0">
                <a:solidFill>
                  <a:schemeClr val="tx1"/>
                </a:solidFill>
              </a:rPr>
              <a:t>Condivisione </a:t>
            </a:r>
            <a:endParaRPr lang="it-IT" sz="1700" dirty="0">
              <a:solidFill>
                <a:schemeClr val="tx1"/>
              </a:solidFill>
            </a:endParaRPr>
          </a:p>
        </p:txBody>
      </p:sp>
      <p:pic>
        <p:nvPicPr>
          <p:cNvPr id="6" name="Immagine 5" descr="E:\LOGO canossiane opz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17" y="0"/>
            <a:ext cx="1476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476" y="2060848"/>
            <a:ext cx="1368000" cy="18191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l="6061" b="7060"/>
          <a:stretch/>
        </p:blipFill>
        <p:spPr>
          <a:xfrm>
            <a:off x="6084168" y="3068960"/>
            <a:ext cx="24258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6347713" cy="830400"/>
          </a:xfrm>
        </p:spPr>
        <p:txBody>
          <a:bodyPr/>
          <a:lstStyle/>
          <a:p>
            <a:r>
              <a:rPr lang="it-IT" sz="4000" b="1" dirty="0">
                <a:solidFill>
                  <a:srgbClr val="C00000"/>
                </a:solidFill>
              </a:rPr>
              <a:t>OFFERTA FORMATIVA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09600" y="1628800"/>
            <a:ext cx="7706816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/>
              <a:t>INCLUSIONE</a:t>
            </a:r>
          </a:p>
          <a:p>
            <a:pPr marL="0" indent="0">
              <a:buNone/>
            </a:pPr>
            <a:r>
              <a:rPr lang="it-IT" b="1" dirty="0"/>
              <a:t>«</a:t>
            </a:r>
            <a:r>
              <a:rPr lang="it-IT" sz="1400" i="1" dirty="0"/>
              <a:t>Ogni studente suona il suo strumento, non c’è niente da fare. </a:t>
            </a:r>
          </a:p>
          <a:p>
            <a:pPr marL="0" indent="0">
              <a:buNone/>
            </a:pPr>
            <a:r>
              <a:rPr lang="it-IT" sz="1400" i="1" dirty="0"/>
              <a:t>La cosa difficile è conoscere i nostri musicisti e trovare l’armonia. </a:t>
            </a:r>
          </a:p>
          <a:p>
            <a:pPr marL="0" indent="0">
              <a:buNone/>
            </a:pPr>
            <a:r>
              <a:rPr lang="it-IT" sz="1400" i="1" dirty="0"/>
              <a:t>Una buona classe non è un reggimento che marcia al passo, </a:t>
            </a:r>
          </a:p>
          <a:p>
            <a:pPr marL="0" indent="0">
              <a:buNone/>
            </a:pPr>
            <a:r>
              <a:rPr lang="it-IT" sz="1400" i="1" dirty="0"/>
              <a:t>è un’orchestra che suona la stessa sintonia» (D. Pennac)</a:t>
            </a: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algn="just">
              <a:lnSpc>
                <a:spcPct val="160000"/>
              </a:lnSpc>
            </a:pPr>
            <a:r>
              <a:rPr lang="it-IT" sz="1500" dirty="0"/>
              <a:t>La scuola è molto attenta all'inclusione degli studenti con disabilità. Gli insegnanti curricolari e gli insegnanti di sostegno lavorano in stretta collaborazione nella ricerca di strategie atte a favorire l'inclusione. </a:t>
            </a:r>
          </a:p>
          <a:p>
            <a:pPr algn="just">
              <a:lnSpc>
                <a:spcPct val="160000"/>
              </a:lnSpc>
            </a:pPr>
            <a:r>
              <a:rPr lang="it-IT" sz="1500" dirty="0"/>
              <a:t>I Piani Educativi Individualizzati vengono formulati ed elaborati insieme, monitorati con regolarità e verificati alla fine dell'anno scolastico. </a:t>
            </a:r>
          </a:p>
          <a:p>
            <a:pPr algn="just">
              <a:lnSpc>
                <a:spcPct val="160000"/>
              </a:lnSpc>
            </a:pPr>
            <a:r>
              <a:rPr lang="it-IT" sz="1500" dirty="0"/>
              <a:t>Per gli alunni con bisogni educativi speciali c’è una particolare attenzione da parte di tutti i docenti e i Piani Didattici Personalizzati sono aggiornati a seconda delle esigenze.</a:t>
            </a:r>
          </a:p>
        </p:txBody>
      </p:sp>
      <p:pic>
        <p:nvPicPr>
          <p:cNvPr id="6" name="Immagine 5" descr="E:\LOGO canossiane opz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17" y="0"/>
            <a:ext cx="1476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44" l="16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128" y="1458986"/>
            <a:ext cx="3312000" cy="21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5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3" cy="65916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DOCENTI</a:t>
            </a:r>
            <a:br>
              <a:rPr lang="it-IT" b="1" dirty="0">
                <a:solidFill>
                  <a:srgbClr val="FF0000"/>
                </a:solidFill>
              </a:rPr>
            </a:b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6" name="Segnaposto contenuto 5" descr="E:\LOGO canossiane opz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0"/>
            <a:ext cx="1548000" cy="1548000"/>
          </a:xfrm>
        </p:spPr>
      </p:pic>
      <p:sp>
        <p:nvSpPr>
          <p:cNvPr id="4" name="Rettangolo 3"/>
          <p:cNvSpPr/>
          <p:nvPr/>
        </p:nvSpPr>
        <p:spPr>
          <a:xfrm>
            <a:off x="711208" y="1171942"/>
            <a:ext cx="6669104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it-IT" sz="1400" dirty="0">
                <a:latin typeface="Poppins"/>
              </a:rPr>
              <a:t>Il modello organizzativo della nostra Scuola Primaria prevede </a:t>
            </a:r>
            <a:r>
              <a:rPr lang="it-IT" sz="1400" b="1" dirty="0">
                <a:latin typeface="Poppins"/>
              </a:rPr>
              <a:t>30 ore settimanali</a:t>
            </a:r>
            <a:r>
              <a:rPr lang="it-IT" sz="1400" dirty="0">
                <a:latin typeface="Poppins"/>
              </a:rPr>
              <a:t>, dal lunedì al sabato; la presenza su ogni classe di </a:t>
            </a:r>
            <a:r>
              <a:rPr lang="it-IT" sz="1400" b="1" dirty="0">
                <a:latin typeface="Poppins"/>
              </a:rPr>
              <a:t>2 insegnanti prevalenti </a:t>
            </a:r>
            <a:r>
              <a:rPr lang="it-IT" sz="1400" dirty="0">
                <a:latin typeface="Poppins"/>
              </a:rPr>
              <a:t>per i due ambiti principali e di </a:t>
            </a:r>
            <a:r>
              <a:rPr lang="it-IT" sz="1400" b="1" dirty="0">
                <a:latin typeface="Poppins"/>
              </a:rPr>
              <a:t>4 specialisti.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flipV="1">
            <a:off x="1043610" y="2420890"/>
            <a:ext cx="109984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>
                <a:latin typeface="Arial" panose="020B0604020202020204" pitchFamily="34" charset="0"/>
              </a:rPr>
            </a:br>
            <a:endParaRPr lang="it-IT" altLang="it-IT">
              <a:latin typeface="Arial" panose="020B060402020202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85562"/>
              </p:ext>
            </p:extLst>
          </p:nvPr>
        </p:nvGraphicFramePr>
        <p:xfrm>
          <a:off x="604672" y="2276872"/>
          <a:ext cx="7639737" cy="4526602"/>
        </p:xfrm>
        <a:graphic>
          <a:graphicData uri="http://schemas.openxmlformats.org/drawingml/2006/table">
            <a:tbl>
              <a:tblPr firstRow="1" firstCol="1" bandRow="1"/>
              <a:tblGrid>
                <a:gridCol w="1694888">
                  <a:extLst>
                    <a:ext uri="{9D8B030D-6E8A-4147-A177-3AD203B41FA5}">
                      <a16:colId xmlns:a16="http://schemas.microsoft.com/office/drawing/2014/main" val="4185337964"/>
                    </a:ext>
                  </a:extLst>
                </a:gridCol>
                <a:gridCol w="1653032">
                  <a:extLst>
                    <a:ext uri="{9D8B030D-6E8A-4147-A177-3AD203B41FA5}">
                      <a16:colId xmlns:a16="http://schemas.microsoft.com/office/drawing/2014/main" val="3432228290"/>
                    </a:ext>
                  </a:extLst>
                </a:gridCol>
                <a:gridCol w="1891433">
                  <a:extLst>
                    <a:ext uri="{9D8B030D-6E8A-4147-A177-3AD203B41FA5}">
                      <a16:colId xmlns:a16="http://schemas.microsoft.com/office/drawing/2014/main" val="2021260952"/>
                    </a:ext>
                  </a:extLst>
                </a:gridCol>
                <a:gridCol w="2400384">
                  <a:extLst>
                    <a:ext uri="{9D8B030D-6E8A-4147-A177-3AD203B41FA5}">
                      <a16:colId xmlns:a16="http://schemas.microsoft.com/office/drawing/2014/main" val="3673927772"/>
                    </a:ext>
                  </a:extLst>
                </a:gridCol>
              </a:tblGrid>
              <a:tr h="66071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Ambito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dei Linguaggi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2" marR="50912" marT="7561" marB="0">
                    <a:lnL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Ambito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scientifico-matematico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2" marR="50912" marT="75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Specialisti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2" marR="50912" marT="7561" marB="0">
                    <a:lnL>
                      <a:noFill/>
                    </a:lnL>
                    <a:lnR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Discipline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07467"/>
                  </a:ext>
                </a:extLst>
              </a:tr>
              <a:tr h="380377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LUCIA NATALINA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STRAZZA ROSANNA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ZUDDAS VALENTINA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2" marR="50912" marT="7561" marB="0">
                    <a:lnL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ESPOSITO M. RAFFAELLA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CORRADO</a:t>
                      </a:r>
                      <a:r>
                        <a:rPr lang="it-IT" sz="1050" b="1" kern="12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ILARIA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2" marR="50912" marT="7561" marB="0">
                    <a:lnL w="1905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COLUZZI MICHELE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MARCO DON GIUSEPPE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FABRIZIO FRANCESCO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05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VALENTE GIOVANNA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2" marR="50912" marT="7561" marB="0">
                    <a:lnL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Italiano </a:t>
                      </a:r>
                      <a:endParaRPr lang="it-IT" sz="1050" b="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it-IT" sz="1050" b="1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(7 ore / 8 in classe prima)</a:t>
                      </a:r>
                      <a:endParaRPr lang="it-IT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Matematica (7 ore)</a:t>
                      </a:r>
                      <a:endParaRPr lang="it-IT" sz="105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Storia (2 ore)</a:t>
                      </a:r>
                      <a:endParaRPr lang="it-IT" sz="105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Geografia (1ora)</a:t>
                      </a:r>
                      <a:endParaRPr lang="it-IT" sz="105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Scienze (2 ore)</a:t>
                      </a:r>
                      <a:endParaRPr lang="it-IT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Informatica (1 ora)</a:t>
                      </a:r>
                      <a:endParaRPr lang="it-IT" sz="105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Musica (2 ore)</a:t>
                      </a:r>
                      <a:endParaRPr lang="it-IT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Religione (2 ore)</a:t>
                      </a:r>
                      <a:endParaRPr lang="it-IT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Ed. motoria (2ore)</a:t>
                      </a:r>
                      <a:endParaRPr lang="it-IT" sz="105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Inglese (2 ore)</a:t>
                      </a:r>
                      <a:endParaRPr lang="it-IT" sz="105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rgbClr val="7030A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Spagnolo</a:t>
                      </a:r>
                      <a:endParaRPr lang="it-IT" sz="105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it-IT" sz="1050" b="1" kern="1200" dirty="0">
                          <a:solidFill>
                            <a:srgbClr val="7030A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 ora dalla classe seconda)</a:t>
                      </a:r>
                      <a:endParaRPr lang="it-IT" sz="105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50" b="1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Arte e Immagine (1 ora)</a:t>
                      </a:r>
                      <a:endParaRPr lang="it-IT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A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52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2671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3" cy="15232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DOCENTI SPECIALISTI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Inglese, Spagnolo, Musica, Educazione motoria, Religione</a:t>
            </a:r>
          </a:p>
        </p:txBody>
      </p:sp>
      <p:pic>
        <p:nvPicPr>
          <p:cNvPr id="6" name="Segnaposto contenuto 5" descr="E:\LOGO canossiane opz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0"/>
            <a:ext cx="1548000" cy="1548000"/>
          </a:xfrm>
        </p:spPr>
      </p:pic>
      <p:pic>
        <p:nvPicPr>
          <p:cNvPr id="7" name="Picture 4" descr="EDUCAZIONE FISICA - Risolvi i Giochi Puzzle Gratis presso Puzzle Fact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1679"/>
            <a:ext cx="1764000" cy="17640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Domenica di concerti con Musicaviva, tra Villa della Regina e Cappella dei  Mercanti - Torino Ogg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677046"/>
            <a:ext cx="2267585" cy="132143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9" name="Immagine 8" descr="Vita da Ragazz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638967"/>
            <a:ext cx="1692000" cy="212400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6" descr="Corso di Inglese - EuroFormation Corsi di Formazione Digita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00964"/>
            <a:ext cx="2239998" cy="126000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 descr="L'insegnamento della religione cattolica possiede carattere culturale:  lettera | ScuolaInform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13176"/>
            <a:ext cx="2556000" cy="1332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999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396484" y="209373"/>
            <a:ext cx="6969097" cy="1054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</a:rPr>
              <a:t>PIANO ANNUALE DELLE ATTIVITÀ </a:t>
            </a:r>
            <a:br>
              <a:rPr lang="it-IT" sz="2800" dirty="0"/>
            </a:b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0751">
            <a:off x="1257073" y="4047032"/>
            <a:ext cx="2952000" cy="222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13"/>
          <p:cNvSpPr>
            <a:spLocks noGrp="1"/>
          </p:cNvSpPr>
          <p:nvPr>
            <p:ph sz="quarter" idx="4294967295"/>
          </p:nvPr>
        </p:nvSpPr>
        <p:spPr>
          <a:xfrm>
            <a:off x="4572344" y="2132858"/>
            <a:ext cx="3803650" cy="3876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it-IT" sz="1600" b="1" dirty="0"/>
              <a:t>CONSIGLI D’INTERCLASSE</a:t>
            </a:r>
          </a:p>
          <a:p>
            <a:pPr>
              <a:lnSpc>
                <a:spcPct val="200000"/>
              </a:lnSpc>
            </a:pPr>
            <a:r>
              <a:rPr lang="it-IT" sz="1600" b="1" dirty="0"/>
              <a:t>ASSEMBLEE DI CLASSE</a:t>
            </a:r>
          </a:p>
          <a:p>
            <a:pPr>
              <a:lnSpc>
                <a:spcPct val="200000"/>
              </a:lnSpc>
            </a:pPr>
            <a:r>
              <a:rPr lang="it-IT" sz="1600" b="1" dirty="0">
                <a:solidFill>
                  <a:srgbClr val="0070C0"/>
                </a:solidFill>
              </a:rPr>
              <a:t>SCRUTINI</a:t>
            </a:r>
          </a:p>
          <a:p>
            <a:pPr>
              <a:lnSpc>
                <a:spcPct val="200000"/>
              </a:lnSpc>
            </a:pPr>
            <a:r>
              <a:rPr lang="it-IT" sz="1600" b="1" dirty="0"/>
              <a:t>INCONTRI SCUOLA/FAMIGLIA</a:t>
            </a:r>
          </a:p>
          <a:p>
            <a:pPr>
              <a:lnSpc>
                <a:spcPct val="200000"/>
              </a:lnSpc>
            </a:pPr>
            <a:r>
              <a:rPr lang="it-IT" sz="1600" b="1" dirty="0">
                <a:solidFill>
                  <a:srgbClr val="00B050"/>
                </a:solidFill>
              </a:rPr>
              <a:t>OPEN DAY</a:t>
            </a:r>
          </a:p>
          <a:p>
            <a:pPr>
              <a:lnSpc>
                <a:spcPct val="200000"/>
              </a:lnSpc>
            </a:pPr>
            <a:r>
              <a:rPr lang="it-IT" sz="1600" b="1" dirty="0">
                <a:solidFill>
                  <a:srgbClr val="C00000"/>
                </a:solidFill>
              </a:rPr>
              <a:t>CONSIGLI DI PLESSO</a:t>
            </a:r>
          </a:p>
          <a:p>
            <a:pPr>
              <a:lnSpc>
                <a:spcPct val="200000"/>
              </a:lnSpc>
            </a:pPr>
            <a:r>
              <a:rPr lang="it-IT" sz="1600" b="1" dirty="0"/>
              <a:t>CONSEGNA PAGELLE</a:t>
            </a:r>
          </a:p>
        </p:txBody>
      </p:sp>
      <p:pic>
        <p:nvPicPr>
          <p:cNvPr id="5124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6" y="1844826"/>
            <a:ext cx="1800000" cy="194672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 descr="E:\LOGO canossiane opz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6" y="171055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80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051720" y="271938"/>
            <a:ext cx="6321025" cy="1054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COORDINATORI DI CLASSE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960000" cy="2227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225335" y="1745756"/>
            <a:ext cx="4824976" cy="4941168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dirty="0"/>
              <a:t>	</a:t>
            </a:r>
            <a:r>
              <a:rPr lang="it-IT" sz="8000" b="1" dirty="0">
                <a:solidFill>
                  <a:srgbClr val="C00000"/>
                </a:solidFill>
              </a:rPr>
              <a:t>COMPITI </a:t>
            </a:r>
          </a:p>
          <a:p>
            <a:pPr marL="0" indent="0">
              <a:buNone/>
            </a:pPr>
            <a:endParaRPr lang="it-IT" b="1" dirty="0">
              <a:solidFill>
                <a:srgbClr val="C00000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4800" dirty="0">
                <a:latin typeface="Bodoni MT" panose="02070603080606020203" pitchFamily="18" charset="0"/>
              </a:rPr>
              <a:t>occuparsi della stesura del piano didattico della classe;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4800" dirty="0">
                <a:latin typeface="Bodoni MT" panose="02070603080606020203" pitchFamily="18" charset="0"/>
              </a:rPr>
              <a:t>tenersi informato sul profitto e il comportamento della classe confrontandosi con gli altri docenti del consiglio;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4800" dirty="0">
                <a:latin typeface="Bodoni MT" panose="02070603080606020203" pitchFamily="18" charset="0"/>
              </a:rPr>
              <a:t>fare da punto di riferimento per tutti i problemi interni al consiglio di classe;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4800" dirty="0">
                <a:latin typeface="Bodoni MT" panose="02070603080606020203" pitchFamily="18" charset="0"/>
              </a:rPr>
              <a:t>comunicare con la coordinatrice su quanto emerso nei consigli di classe, facendo rapporto su eventuali problematiche;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4800" dirty="0">
                <a:latin typeface="Bodoni MT" panose="02070603080606020203" pitchFamily="18" charset="0"/>
              </a:rPr>
              <a:t>mantenere il rapporto con la rappresentanza dei genitori, in special modo con i genitori di alunni in difficoltà;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4800" dirty="0">
                <a:latin typeface="Bodoni MT" panose="02070603080606020203" pitchFamily="18" charset="0"/>
              </a:rPr>
              <a:t>controllare le assenze degli studenti per verificare la loro frequenza e lo svolgimento;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4800" dirty="0">
                <a:latin typeface="Bodoni MT" panose="02070603080606020203" pitchFamily="18" charset="0"/>
              </a:rPr>
              <a:t>presiedere e coordinare le sedute del </a:t>
            </a:r>
            <a:r>
              <a:rPr lang="it-IT" sz="4800" dirty="0" err="1">
                <a:latin typeface="Bodoni MT" panose="02070603080606020203" pitchFamily="18" charset="0"/>
              </a:rPr>
              <a:t>CdC</a:t>
            </a:r>
            <a:r>
              <a:rPr lang="it-IT" sz="4800" dirty="0">
                <a:latin typeface="Bodoni MT" panose="02070603080606020203" pitchFamily="18" charset="0"/>
              </a:rPr>
              <a:t>.</a:t>
            </a:r>
          </a:p>
          <a:p>
            <a:pPr marL="0" indent="0">
              <a:buNone/>
            </a:pPr>
            <a:r>
              <a:rPr lang="it-IT" sz="3100" dirty="0"/>
              <a:t> </a:t>
            </a:r>
          </a:p>
        </p:txBody>
      </p:sp>
      <p:pic>
        <p:nvPicPr>
          <p:cNvPr id="7" name="Immagine 6" descr="E:\LOGO canossiane opz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" y="116632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539552" y="4365104"/>
            <a:ext cx="3312368" cy="2169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it-IT" b="1" dirty="0">
                <a:solidFill>
                  <a:srgbClr val="0070C0"/>
                </a:solidFill>
                <a:latin typeface="Book Antiqua"/>
              </a:rPr>
              <a:t>I  – </a:t>
            </a:r>
            <a:r>
              <a:rPr lang="it-IT" b="1" dirty="0">
                <a:solidFill>
                  <a:srgbClr val="7030A0"/>
                </a:solidFill>
                <a:latin typeface="Book Antiqua"/>
              </a:rPr>
              <a:t>Lucia Natalina</a:t>
            </a:r>
            <a:endParaRPr lang="it-IT" b="1" dirty="0">
              <a:solidFill>
                <a:srgbClr val="0070C0"/>
              </a:solidFill>
              <a:latin typeface="Book Antiqua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it-IT" b="1" dirty="0">
                <a:solidFill>
                  <a:srgbClr val="00B050"/>
                </a:solidFill>
                <a:latin typeface="Book Antiqua"/>
              </a:rPr>
              <a:t>II   – </a:t>
            </a:r>
            <a:r>
              <a:rPr lang="it-IT" b="1" dirty="0">
                <a:solidFill>
                  <a:srgbClr val="0070C0"/>
                </a:solidFill>
                <a:latin typeface="Book Antiqua"/>
              </a:rPr>
              <a:t>Zuddas Valentina</a:t>
            </a:r>
            <a:endParaRPr lang="it-IT" b="1" dirty="0">
              <a:solidFill>
                <a:srgbClr val="00B050"/>
              </a:solidFill>
              <a:latin typeface="Book Antiqua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it-IT" b="1" dirty="0">
                <a:solidFill>
                  <a:srgbClr val="7030A0"/>
                </a:solidFill>
                <a:latin typeface="Book Antiqua"/>
              </a:rPr>
              <a:t>III – </a:t>
            </a:r>
            <a:r>
              <a:rPr lang="it-IT" b="1" dirty="0">
                <a:solidFill>
                  <a:srgbClr val="00B050"/>
                </a:solidFill>
                <a:latin typeface="Book Antiqua"/>
              </a:rPr>
              <a:t>Esposito m. Raffaella</a:t>
            </a:r>
            <a:endParaRPr lang="it-IT" b="1" dirty="0">
              <a:solidFill>
                <a:srgbClr val="7030A0"/>
              </a:solidFill>
              <a:latin typeface="Book Antiqua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it-IT" b="1" dirty="0">
                <a:solidFill>
                  <a:schemeClr val="tx1"/>
                </a:solidFill>
                <a:latin typeface="Book Antiqua"/>
              </a:rPr>
              <a:t>IV – Strazza Rosanna</a:t>
            </a:r>
          </a:p>
          <a:p>
            <a:pPr defTabSz="914400">
              <a:lnSpc>
                <a:spcPct val="150000"/>
              </a:lnSpc>
              <a:defRPr/>
            </a:pPr>
            <a:r>
              <a:rPr lang="it-IT" b="1" dirty="0">
                <a:solidFill>
                  <a:srgbClr val="FFFF00"/>
                </a:solidFill>
                <a:latin typeface="Book Antiqua"/>
              </a:rPr>
              <a:t>V – Zuddas Valentina</a:t>
            </a:r>
          </a:p>
        </p:txBody>
      </p:sp>
    </p:spTree>
    <p:extLst>
      <p:ext uri="{BB962C8B-B14F-4D97-AF65-F5344CB8AC3E}">
        <p14:creationId xmlns:p14="http://schemas.microsoft.com/office/powerpoint/2010/main" val="4157698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p" animBg="1"/>
      <p:bldP spid="9" grpId="0" animBg="1"/>
    </p:bldLst>
  </p:timing>
</p:sld>
</file>

<file path=ppt/theme/theme1.xml><?xml version="1.0" encoding="utf-8"?>
<a:theme xmlns:a="http://schemas.openxmlformats.org/drawingml/2006/main" name="Sfaccettatura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1654</TotalTime>
  <Words>754</Words>
  <Application>Microsoft Macintosh PowerPoint</Application>
  <PresentationFormat>Presentazione su schermo (4:3)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Arial</vt:lpstr>
      <vt:lpstr>Bodoni MT</vt:lpstr>
      <vt:lpstr>Book Antiqua</vt:lpstr>
      <vt:lpstr>Calibri</vt:lpstr>
      <vt:lpstr>Calisto MT</vt:lpstr>
      <vt:lpstr>Kristen ITC</vt:lpstr>
      <vt:lpstr>Poppins</vt:lpstr>
      <vt:lpstr>Symbol</vt:lpstr>
      <vt:lpstr>Trebuchet MS</vt:lpstr>
      <vt:lpstr>Wingdings</vt:lpstr>
      <vt:lpstr>Wingdings 3</vt:lpstr>
      <vt:lpstr>Sfaccettatura</vt:lpstr>
      <vt:lpstr>SCUOLA PRIMARIA PARITARIA «Madre della Divina Grazia»</vt:lpstr>
      <vt:lpstr>OFFERTA FORMATIVA</vt:lpstr>
      <vt:lpstr>OFFERTA FORMATIVA</vt:lpstr>
      <vt:lpstr>OFFERTA FORMATIVA</vt:lpstr>
      <vt:lpstr>OFFERTA FORMATIVA</vt:lpstr>
      <vt:lpstr>DOCENTI </vt:lpstr>
      <vt:lpstr>DOCENTI SPECIALISTI Inglese, Spagnolo, Musica, Educazione motoria, Religione</vt:lpstr>
      <vt:lpstr>PIANO ANNUALE DELLE ATTIVITÀ  </vt:lpstr>
      <vt:lpstr>COORDINATORI DI CLASSE</vt:lpstr>
      <vt:lpstr>LATTE E FRUTTA NELLA SCUOLA</vt:lpstr>
      <vt:lpstr>Servizi</vt:lpstr>
      <vt:lpstr>PROGETTI E ATTIVITÀ POMERIDIANE </vt:lpstr>
      <vt:lpstr>REGISTRO ELETTRONICO  E SITO INTERNET(www.canossianepotenza.it)</vt:lpstr>
      <vt:lpstr>SCUOLA PRIMARIA PARITARIA «Madre della Divina Grazia»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C’ERA UNA VOLTA…ASCOLTA</dc:title>
  <dc:creator>nuovo</dc:creator>
  <cp:lastModifiedBy>Francesco Fabrizio</cp:lastModifiedBy>
  <cp:revision>113</cp:revision>
  <dcterms:created xsi:type="dcterms:W3CDTF">2017-10-20T10:27:57Z</dcterms:created>
  <dcterms:modified xsi:type="dcterms:W3CDTF">2023-10-09T10:45:26Z</dcterms:modified>
</cp:coreProperties>
</file>